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261" r:id="rId5"/>
    <p:sldId id="260" r:id="rId6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752"/>
    <a:srgbClr val="E6E7E8"/>
    <a:srgbClr val="B455A0"/>
    <a:srgbClr val="00C0F3"/>
    <a:srgbClr val="72BF44"/>
    <a:srgbClr val="FFCB05"/>
    <a:srgbClr val="ED1651"/>
    <a:srgbClr val="9900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5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EEA9F-3B51-4DB4-AE4A-91916F942BFF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7232-6E2D-48CA-8B82-E6E496237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3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1pPr>
    <a:lvl2pPr marL="52164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2pPr>
    <a:lvl3pPr marL="104328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3pPr>
    <a:lvl4pPr marL="156492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4pPr>
    <a:lvl5pPr marL="2086562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5pPr>
    <a:lvl6pPr marL="260820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6pPr>
    <a:lvl7pPr marL="312984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7pPr>
    <a:lvl8pPr marL="365148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8pPr>
    <a:lvl9pPr marL="4173124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77232-6E2D-48CA-8B82-E6E496237D2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39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1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3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16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32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13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7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64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81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6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97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68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53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D8410B-E00D-FF43-9E38-F5FDC5CC2E6B}"/>
              </a:ext>
            </a:extLst>
          </p:cNvPr>
          <p:cNvSpPr/>
          <p:nvPr/>
        </p:nvSpPr>
        <p:spPr>
          <a:xfrm>
            <a:off x="-162" y="1942275"/>
            <a:ext cx="7559837" cy="3403631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2A7D04F7-A0CF-4050-BF7B-E6AB6BF15A17}"/>
              </a:ext>
            </a:extLst>
          </p:cNvPr>
          <p:cNvSpPr/>
          <p:nvPr/>
        </p:nvSpPr>
        <p:spPr>
          <a:xfrm>
            <a:off x="3779836" y="8507042"/>
            <a:ext cx="3443632" cy="1103321"/>
          </a:xfrm>
          <a:prstGeom prst="roundRect">
            <a:avLst/>
          </a:prstGeom>
          <a:solidFill>
            <a:srgbClr val="1D1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724"/>
          </a:p>
        </p:txBody>
      </p:sp>
      <p:sp>
        <p:nvSpPr>
          <p:cNvPr id="16" name="TextBox 15"/>
          <p:cNvSpPr txBox="1"/>
          <p:nvPr/>
        </p:nvSpPr>
        <p:spPr>
          <a:xfrm>
            <a:off x="3932305" y="8585862"/>
            <a:ext cx="26421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the presentation – ‘Structured Teaching:  Work Systems’ to learn more about how to assist your students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0221" y="4232261"/>
            <a:ext cx="6832802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lIns="0" rIns="90000" rtlCol="0">
            <a:spAutoFit/>
          </a:bodyPr>
          <a:lstStyle/>
          <a:p>
            <a:r>
              <a:rPr lang="en-AU" sz="24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 like you need Work Systems in </a:t>
            </a:r>
            <a:br>
              <a:rPr lang="en-AU" sz="24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classroom!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605200"/>
            <a:ext cx="3164850" cy="3525132"/>
          </a:xfrm>
          <a:prstGeom prst="rect">
            <a:avLst/>
          </a:prstGeom>
          <a:noFill/>
        </p:spPr>
        <p:txBody>
          <a:bodyPr wrap="square" lIns="0" tIns="0" bIns="468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Work Systems?</a:t>
            </a:r>
          </a:p>
          <a:p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way of </a:t>
            </a:r>
            <a:r>
              <a:rPr lang="en-US" sz="1100" dirty="0" err="1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organising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providing visual structure to a task or a set of task or activities. 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Work System lets students know: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do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do OR </a:t>
            </a:r>
            <a:r>
              <a:rPr lang="en-AU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will take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know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is made 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is complete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11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AU" sz="1100" dirty="0">
                <a:solidFill>
                  <a:srgbClr val="1D1752"/>
                </a:solidFill>
              </a:rPr>
              <a:t>do </a:t>
            </a:r>
            <a:r>
              <a:rPr lang="en-AU" sz="1100" i="1" dirty="0">
                <a:solidFill>
                  <a:srgbClr val="1D1752"/>
                </a:solidFill>
              </a:rPr>
              <a:t>next 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classroom.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use Work Systems?</a:t>
            </a:r>
          </a:p>
          <a:p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a powerful routine for </a:t>
            </a:r>
            <a:r>
              <a:rPr lang="en-US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sequencing of information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promoting</a:t>
            </a:r>
            <a:r>
              <a:rPr lang="en-US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  <a:r>
              <a:rPr lang="en-US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promoting </a:t>
            </a:r>
            <a:r>
              <a:rPr lang="en-US" sz="1100" b="1" i="1" dirty="0" err="1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generalisation</a:t>
            </a:r>
            <a:r>
              <a:rPr lang="en-US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skills </a:t>
            </a: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one context to another.</a:t>
            </a:r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05032" y="3617125"/>
            <a:ext cx="2488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B455A0"/>
                </a:solidFill>
              </a:rPr>
              <a:t>Engage in off-task behaviour?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7199" y="3617125"/>
            <a:ext cx="2173932" cy="49244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know what </a:t>
            </a:r>
            <a:b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3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do?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52" y="2657271"/>
            <a:ext cx="958337" cy="80464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7" y="2447819"/>
            <a:ext cx="1027316" cy="122354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4" y="2668017"/>
            <a:ext cx="981186" cy="78314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469" y="2668017"/>
            <a:ext cx="980951" cy="70332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298401" y="3617125"/>
            <a:ext cx="2060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B455A0"/>
                </a:solidFill>
              </a:rPr>
              <a:t>Appear disengaged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CBA328-3E8F-FF42-8BF6-471CE00DCE69}"/>
              </a:ext>
            </a:extLst>
          </p:cNvPr>
          <p:cNvSpPr txBox="1"/>
          <p:nvPr/>
        </p:nvSpPr>
        <p:spPr>
          <a:xfrm>
            <a:off x="-162" y="0"/>
            <a:ext cx="7560000" cy="1942275"/>
          </a:xfrm>
          <a:prstGeom prst="rect">
            <a:avLst/>
          </a:prstGeom>
          <a:solidFill>
            <a:srgbClr val="1D1752"/>
          </a:solidFill>
          <a:ln w="38100">
            <a:noFill/>
          </a:ln>
        </p:spPr>
        <p:txBody>
          <a:bodyPr wrap="square" lIns="457200" tIns="457200" rIns="97200" bIns="50400" rtlCol="0" anchor="t" anchorCtr="0">
            <a:noAutofit/>
          </a:bodyPr>
          <a:lstStyle/>
          <a:p>
            <a:r>
              <a:rPr lang="en-AU" sz="345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Systems</a:t>
            </a:r>
          </a:p>
          <a:p>
            <a:r>
              <a:rPr lang="en-AU" sz="1600" b="1" dirty="0">
                <a:solidFill>
                  <a:srgbClr val="00C0F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  <a:p>
            <a:endParaRPr lang="en-AU" sz="345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84A1C2-5471-1146-932D-FA77BF88EC13}"/>
              </a:ext>
            </a:extLst>
          </p:cNvPr>
          <p:cNvSpPr txBox="1"/>
          <p:nvPr/>
        </p:nvSpPr>
        <p:spPr>
          <a:xfrm>
            <a:off x="457200" y="2106000"/>
            <a:ext cx="3339376" cy="646331"/>
          </a:xfrm>
          <a:prstGeom prst="rect">
            <a:avLst/>
          </a:prstGeom>
          <a:noFill/>
        </p:spPr>
        <p:txBody>
          <a:bodyPr wrap="none" lIns="0" rIns="90000" rtlCol="0">
            <a:spAutoFit/>
          </a:bodyPr>
          <a:lstStyle/>
          <a:p>
            <a:r>
              <a:rPr lang="en-AU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students who…</a:t>
            </a:r>
          </a:p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2A0951-95F7-2242-950B-C27104D4D379}"/>
              </a:ext>
            </a:extLst>
          </p:cNvPr>
          <p:cNvSpPr txBox="1"/>
          <p:nvPr/>
        </p:nvSpPr>
        <p:spPr>
          <a:xfrm>
            <a:off x="3848581" y="5605200"/>
            <a:ext cx="3374887" cy="2240165"/>
          </a:xfrm>
          <a:prstGeom prst="rect">
            <a:avLst/>
          </a:prstGeom>
          <a:noFill/>
        </p:spPr>
        <p:txBody>
          <a:bodyPr wrap="square" lIns="0" tIns="0" bIns="468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to use Work Systems?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rotation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of class activities. 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implement Work Systems?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the scope to structure the class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the task into a work system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the work system</a:t>
            </a:r>
          </a:p>
          <a:p>
            <a:endParaRPr lang="en-AU" sz="11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3EBE20-ACD8-AE44-B6DB-2D929C2C095D}"/>
              </a:ext>
            </a:extLst>
          </p:cNvPr>
          <p:cNvGrpSpPr/>
          <p:nvPr/>
        </p:nvGrpSpPr>
        <p:grpSpPr>
          <a:xfrm>
            <a:off x="293183" y="9937798"/>
            <a:ext cx="6831070" cy="353531"/>
            <a:chOff x="293183" y="9937798"/>
            <a:chExt cx="6831070" cy="353531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D05AF329-9B70-764B-8690-E05396421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607" y="9937798"/>
              <a:ext cx="353530" cy="353530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91E8B177-C0DD-3641-BCE9-B63E4F460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1411" y="9937798"/>
              <a:ext cx="399720" cy="353530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9416D024-5601-E442-8049-498EF080A81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0274" y="9987546"/>
              <a:ext cx="1084704" cy="303782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9E893ECB-21D4-484F-9C81-F232DC6D1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66" y="9987547"/>
              <a:ext cx="824551" cy="30378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481831C-4779-EB41-8D11-E9CB6E005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183" y="9937798"/>
              <a:ext cx="1296277" cy="353530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CF30655A-89A9-2541-AD5B-421F1F4B8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0442" y="9937798"/>
              <a:ext cx="2133811" cy="353530"/>
            </a:xfrm>
            <a:prstGeom prst="rect">
              <a:avLst/>
            </a:prstGeom>
          </p:spPr>
        </p:pic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E49F3047-DBB9-434E-BFAF-6DF5AC727F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55" y="8749625"/>
            <a:ext cx="1047092" cy="6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1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290804" y="8442398"/>
            <a:ext cx="2077309" cy="95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View the presentation – </a:t>
            </a:r>
            <a:r>
              <a:rPr lang="en-AU" sz="1400" b="1" dirty="0">
                <a:solidFill>
                  <a:schemeClr val="bg1"/>
                </a:solidFill>
              </a:rPr>
              <a:t>Structured Teaching: </a:t>
            </a:r>
          </a:p>
          <a:p>
            <a:r>
              <a:rPr lang="en-AU" sz="1400" b="1" dirty="0">
                <a:solidFill>
                  <a:schemeClr val="bg1"/>
                </a:solidFill>
              </a:rPr>
              <a:t>An Introduction </a:t>
            </a:r>
            <a:r>
              <a:rPr lang="en-AU" sz="1400" dirty="0">
                <a:solidFill>
                  <a:schemeClr val="bg1"/>
                </a:solidFill>
              </a:rPr>
              <a:t>to learn more about this strategy.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181" y="2308627"/>
            <a:ext cx="6772656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Assess scope to structure the class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work am I expecting the student to do??			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work?	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the student know when they are finished?			</a:t>
            </a:r>
          </a:p>
          <a:p>
            <a:pPr>
              <a:spcAft>
                <a:spcPts val="1200"/>
              </a:spcAft>
            </a:pP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the student need to do next?</a:t>
            </a:r>
            <a:r>
              <a:rPr lang="en-A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Structure the task into a Work System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I broken the activity down into discrete steps? 	</a:t>
            </a:r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I ordered the presented information from left to right and then top to bottom?</a:t>
            </a:r>
          </a:p>
          <a:p>
            <a:pPr>
              <a:spcAft>
                <a:spcPts val="1200"/>
              </a:spcAft>
            </a:pP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I decided on a fixed or mobile work system?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Implement the Work System in the classroom</a:t>
            </a: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</a:t>
            </a: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 introduced the work system to the student?</a:t>
            </a:r>
            <a:endParaRPr lang="en-A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Have you explained the work system on first use and for students who are uncertain?</a:t>
            </a:r>
          </a:p>
          <a:p>
            <a:pPr marL="171450" indent="-171450">
              <a:buFont typeface="Wingdings" pitchFamily="2" charset="2"/>
              <a:buChar char="¨"/>
            </a:pPr>
            <a:r>
              <a:rPr lang="en-A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Have you explained affirmations and rewards associated with the work system?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D9C451-A9BB-9F4B-A8AE-240F52154454}"/>
              </a:ext>
            </a:extLst>
          </p:cNvPr>
          <p:cNvSpPr txBox="1"/>
          <p:nvPr/>
        </p:nvSpPr>
        <p:spPr>
          <a:xfrm>
            <a:off x="1" y="-5"/>
            <a:ext cx="7559674" cy="1944000"/>
          </a:xfrm>
          <a:prstGeom prst="rect">
            <a:avLst/>
          </a:prstGeom>
          <a:solidFill>
            <a:srgbClr val="E6E7E8"/>
          </a:solidFill>
          <a:ln w="38100">
            <a:noFill/>
          </a:ln>
        </p:spPr>
        <p:txBody>
          <a:bodyPr wrap="square" lIns="457200" tIns="0" rIns="90000" bIns="0" rtlCol="0" anchor="ctr" anchorCtr="0">
            <a:noAutofit/>
          </a:bodyPr>
          <a:lstStyle/>
          <a:p>
            <a:r>
              <a:rPr lang="en-AU" sz="24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Work Systems in Classrooms:</a:t>
            </a:r>
          </a:p>
          <a:p>
            <a:r>
              <a:rPr lang="en-AU" sz="24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Checklist for Teachers</a:t>
            </a:r>
          </a:p>
          <a:p>
            <a:r>
              <a:rPr lang="en-AU" sz="16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660F8E-5CB3-C248-A8F4-073A7A58134B}"/>
              </a:ext>
            </a:extLst>
          </p:cNvPr>
          <p:cNvGrpSpPr/>
          <p:nvPr/>
        </p:nvGrpSpPr>
        <p:grpSpPr>
          <a:xfrm>
            <a:off x="293183" y="9937798"/>
            <a:ext cx="6831070" cy="353531"/>
            <a:chOff x="293183" y="9937798"/>
            <a:chExt cx="6831070" cy="35353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9975F2A-99F1-2D4B-BD46-50B18F741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607" y="9937798"/>
              <a:ext cx="353530" cy="35353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C5E3FAF-15CE-F54D-BCC4-225576349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1411" y="9937798"/>
              <a:ext cx="399720" cy="35353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282E74E-74CA-4445-9CB8-F01B9CDE4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0274" y="9987546"/>
              <a:ext cx="1084704" cy="303782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15388E4-42A1-6C4B-98DA-DC62654B7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66" y="9987547"/>
              <a:ext cx="824551" cy="30378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F690445-DC77-5F42-85AF-C97AE53EE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183" y="9937798"/>
              <a:ext cx="1296277" cy="35353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681320F-4398-9047-A30A-CC5D72968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0442" y="9937798"/>
              <a:ext cx="2133811" cy="353530"/>
            </a:xfrm>
            <a:prstGeom prst="rect">
              <a:avLst/>
            </a:prstGeom>
          </p:spPr>
        </p:pic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E7720C59-17BB-D242-90FA-FB30BD65C1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964" y="6334033"/>
            <a:ext cx="4426873" cy="25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9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B02799768CD498891CA4AE853EE50" ma:contentTypeVersion="10" ma:contentTypeDescription="Create a new document." ma:contentTypeScope="" ma:versionID="b80e246f1fe16582b380853b2b7475ad">
  <xsd:schema xmlns:xsd="http://www.w3.org/2001/XMLSchema" xmlns:xs="http://www.w3.org/2001/XMLSchema" xmlns:p="http://schemas.microsoft.com/office/2006/metadata/properties" xmlns:ns2="3a79b185-7516-4b3b-b994-a48ee1f1702b" xmlns:ns3="0a3e1e66-4699-4592-b6b4-0c594e726dd1" targetNamespace="http://schemas.microsoft.com/office/2006/metadata/properties" ma:root="true" ma:fieldsID="045fa51651c99a520157a655edeaca59" ns2:_="" ns3:_="">
    <xsd:import namespace="3a79b185-7516-4b3b-b994-a48ee1f1702b"/>
    <xsd:import namespace="0a3e1e66-4699-4592-b6b4-0c594e726d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b185-7516-4b3b-b994-a48ee1f170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e1e66-4699-4592-b6b4-0c594e726d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C1D1D3-E59B-4D34-A7D3-F42AB5568EBB}"/>
</file>

<file path=customXml/itemProps2.xml><?xml version="1.0" encoding="utf-8"?>
<ds:datastoreItem xmlns:ds="http://schemas.openxmlformats.org/officeDocument/2006/customXml" ds:itemID="{D10159BD-4DB3-4B36-BBE1-64B9182889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694F7C-00EA-41F7-AD51-EDF5566A8B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233</Words>
  <Application>Microsoft Macintosh PowerPoint</Application>
  <PresentationFormat>Custom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Callaghan</dc:creator>
  <cp:lastModifiedBy>Leib Leventhal</cp:lastModifiedBy>
  <cp:revision>87</cp:revision>
  <cp:lastPrinted>2018-01-02T03:50:48Z</cp:lastPrinted>
  <dcterms:created xsi:type="dcterms:W3CDTF">2017-10-16T00:03:34Z</dcterms:created>
  <dcterms:modified xsi:type="dcterms:W3CDTF">2018-12-19T05:28:00Z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0x0101001DCB02799768CD498891CA4AE853EE50</vt:lpwstr>
  </property>
</Properties>
</file>